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459e9c7a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4459e9c7a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4459e9c7a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4459e9c7a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4459e9c7a5_0_8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4459e9c7a5_0_8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4459e9c7a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4459e9c7a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4459e9c7a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4459e9c7a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459e9c7a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459e9c7a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zotero.org/google-docs/?OJzJey" TargetMode="External"/><Relationship Id="rId4" Type="http://schemas.openxmlformats.org/officeDocument/2006/relationships/hyperlink" Target="https://www.zotero.org/google-docs/?OJzJey" TargetMode="External"/><Relationship Id="rId11" Type="http://schemas.openxmlformats.org/officeDocument/2006/relationships/hyperlink" Target="https://www.zotero.org/google-docs/?OJzJey" TargetMode="External"/><Relationship Id="rId10" Type="http://schemas.openxmlformats.org/officeDocument/2006/relationships/hyperlink" Target="https://www.zotero.org/google-docs/?OJzJey" TargetMode="External"/><Relationship Id="rId12" Type="http://schemas.openxmlformats.org/officeDocument/2006/relationships/hyperlink" Target="https://www.zotero.org/google-docs/?OJzJey" TargetMode="External"/><Relationship Id="rId9" Type="http://schemas.openxmlformats.org/officeDocument/2006/relationships/hyperlink" Target="https://www.zotero.org/google-docs/?OJzJey" TargetMode="External"/><Relationship Id="rId5" Type="http://schemas.openxmlformats.org/officeDocument/2006/relationships/hyperlink" Target="https://www.zotero.org/google-docs/?OJzJey" TargetMode="External"/><Relationship Id="rId6" Type="http://schemas.openxmlformats.org/officeDocument/2006/relationships/hyperlink" Target="https://www.zotero.org/google-docs/?OJzJey" TargetMode="External"/><Relationship Id="rId7" Type="http://schemas.openxmlformats.org/officeDocument/2006/relationships/hyperlink" Target="https://www.zotero.org/google-docs/?OJzJey" TargetMode="External"/><Relationship Id="rId8" Type="http://schemas.openxmlformats.org/officeDocument/2006/relationships/hyperlink" Target="https://www.zotero.org/google-docs/?OJzJey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Soil </a:t>
            </a:r>
            <a:r>
              <a:rPr lang="en"/>
              <a:t>Aggregate Stability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Group: Toward Agroecology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274025" y="256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Soil </a:t>
            </a:r>
            <a:r>
              <a:rPr lang="en"/>
              <a:t>Aggregate: The Rhizosphere for Plant Growth 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3563" y="927325"/>
            <a:ext cx="5716874" cy="427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soil is health? 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863" y="1530838"/>
            <a:ext cx="3867576" cy="290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0" y="1712740"/>
            <a:ext cx="3999899" cy="2458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176100" y="354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Soil Aggregate Instability Formation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7910" l="0" r="3799" t="0"/>
          <a:stretch/>
        </p:blipFill>
        <p:spPr>
          <a:xfrm>
            <a:off x="130600" y="1677900"/>
            <a:ext cx="3646198" cy="196337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285250" y="3793900"/>
            <a:ext cx="333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</a:t>
            </a:r>
            <a:r>
              <a:rPr lang="en" sz="1800">
                <a:solidFill>
                  <a:schemeClr val="dk1"/>
                </a:solidFill>
              </a:rPr>
              <a:t>ntensive/ continue cropping</a:t>
            </a:r>
            <a:endParaRPr sz="1800"/>
          </a:p>
        </p:txBody>
      </p:sp>
      <p:cxnSp>
        <p:nvCxnSpPr>
          <p:cNvPr id="79" name="Google Shape;79;p16"/>
          <p:cNvCxnSpPr/>
          <p:nvPr/>
        </p:nvCxnSpPr>
        <p:spPr>
          <a:xfrm flipH="1" rot="10800000">
            <a:off x="3820125" y="2770050"/>
            <a:ext cx="741300" cy="7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8513" y="1238838"/>
            <a:ext cx="3106126" cy="25276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4614288" y="3793900"/>
            <a:ext cx="4434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R</a:t>
            </a:r>
            <a:r>
              <a:rPr lang="en" sz="1800">
                <a:solidFill>
                  <a:schemeClr val="dk1"/>
                </a:solidFill>
              </a:rPr>
              <a:t>apid decrease in the </a:t>
            </a:r>
            <a:r>
              <a:rPr b="1" lang="en" sz="1800">
                <a:solidFill>
                  <a:srgbClr val="990000"/>
                </a:solidFill>
              </a:rPr>
              <a:t>pool of organic carbon</a:t>
            </a:r>
            <a:r>
              <a:rPr lang="en" sz="1800">
                <a:solidFill>
                  <a:schemeClr val="dk1"/>
                </a:solidFill>
              </a:rPr>
              <a:t> =&gt; </a:t>
            </a:r>
            <a:r>
              <a:rPr b="1" lang="en" sz="1800">
                <a:solidFill>
                  <a:srgbClr val="840D35"/>
                </a:solidFill>
              </a:rPr>
              <a:t>stabilizing agent</a:t>
            </a:r>
            <a:endParaRPr b="1" sz="1800">
              <a:solidFill>
                <a:srgbClr val="840D3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2000"/>
              <a:t>S</a:t>
            </a:r>
            <a:r>
              <a:rPr b="1" lang="en" sz="2200"/>
              <a:t>urface crusting = aggregate breakdown under raindrop impact</a:t>
            </a:r>
            <a:endParaRPr b="1" sz="2200"/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t/>
            </a:r>
            <a:endParaRPr b="1" sz="17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idx="2" type="body"/>
          </p:nvPr>
        </p:nvSpPr>
        <p:spPr>
          <a:xfrm>
            <a:off x="4760825" y="101772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Formation: 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soil surface exposed to successive spells of rain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formation of a seal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forms a crust upon drying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Aggregate breakdown produces microaggregates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b="0" l="0" r="23189" t="0"/>
          <a:stretch/>
        </p:blipFill>
        <p:spPr>
          <a:xfrm>
            <a:off x="230150" y="1130663"/>
            <a:ext cx="4163000" cy="288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1350" y="3226319"/>
            <a:ext cx="3178850" cy="1780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418125" y="678500"/>
            <a:ext cx="306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2590"/>
              <a:t>Consequences:</a:t>
            </a:r>
            <a:endParaRPr b="1" sz="259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4943950" y="1630500"/>
            <a:ext cx="4059900" cy="27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</a:t>
            </a:r>
            <a:r>
              <a:rPr lang="en"/>
              <a:t>egetation cover or mulch which protect the soil surface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 txBox="1"/>
          <p:nvPr>
            <p:ph idx="2" type="body"/>
          </p:nvPr>
        </p:nvSpPr>
        <p:spPr>
          <a:xfrm>
            <a:off x="226788" y="4190100"/>
            <a:ext cx="4345200" cy="8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" sz="1600"/>
              <a:t>Reduces the infiltration rate</a:t>
            </a:r>
            <a:endParaRPr sz="1600"/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eriod"/>
            </a:pPr>
            <a:r>
              <a:rPr lang="en" sz="1600"/>
              <a:t>Induce erosion by increasing runoff</a:t>
            </a:r>
            <a:endParaRPr sz="1600"/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/>
              <a:t>Soil degradation </a:t>
            </a:r>
            <a:endParaRPr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900" y="1630500"/>
            <a:ext cx="4059825" cy="23785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>
            <p:ph type="title"/>
          </p:nvPr>
        </p:nvSpPr>
        <p:spPr>
          <a:xfrm>
            <a:off x="5029550" y="678500"/>
            <a:ext cx="306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b="1" lang="en" sz="2590"/>
              <a:t>Solutions</a:t>
            </a:r>
            <a:r>
              <a:rPr b="1" lang="en" sz="2590"/>
              <a:t>:</a:t>
            </a:r>
            <a:endParaRPr b="1" sz="259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4">
            <a:alphaModFix/>
          </a:blip>
          <a:srcRect b="-3809" l="0" r="2733" t="14794"/>
          <a:stretch/>
        </p:blipFill>
        <p:spPr>
          <a:xfrm>
            <a:off x="5846775" y="2156050"/>
            <a:ext cx="2448161" cy="2987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Reference: 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57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 Bissonnais, Y. (2016). Aggregate stability and assessment of soil crustability and erodibility: I. Theory and methodology: Aggregate stability and assessment of soil crustability and erodibility. </a:t>
            </a:r>
            <a:r>
              <a:rPr i="1" lang="en" sz="11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European Journal of Soil Science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 </a:t>
            </a:r>
            <a:r>
              <a:rPr i="1" lang="en" sz="1100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67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(1), 11–21. https://doi.org/10.1111/ejss.4_12311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 Bissonnais, Y., &amp; Arrouays, D. (1997). Aggregate stability and assessment of soil crustability and erodibility: II. Application to humic loamy soils with various organic carbon contents. </a:t>
            </a:r>
            <a:r>
              <a:rPr i="1" lang="en" sz="1100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European Journal of Soil Science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 </a:t>
            </a:r>
            <a:r>
              <a:rPr i="1" lang="en" sz="1100">
                <a:solidFill>
                  <a:schemeClr val="dk1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48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(1), 39–48. https://doi.org/10.1111/j.1365-2389.1997.tb00183.x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